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256" r:id="rId2"/>
    <p:sldId id="389" r:id="rId3"/>
    <p:sldId id="390" r:id="rId4"/>
    <p:sldId id="391" r:id="rId5"/>
    <p:sldId id="392" r:id="rId6"/>
    <p:sldId id="258" r:id="rId7"/>
    <p:sldId id="260" r:id="rId8"/>
    <p:sldId id="311" r:id="rId9"/>
    <p:sldId id="259" r:id="rId10"/>
    <p:sldId id="388" r:id="rId11"/>
    <p:sldId id="393" r:id="rId12"/>
    <p:sldId id="394" r:id="rId13"/>
    <p:sldId id="319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66FF"/>
    <a:srgbClr val="FF0066"/>
    <a:srgbClr val="863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349" autoAdjust="0"/>
  </p:normalViewPr>
  <p:slideViewPr>
    <p:cSldViewPr>
      <p:cViewPr varScale="1">
        <p:scale>
          <a:sx n="109" d="100"/>
          <a:sy n="109" d="100"/>
        </p:scale>
        <p:origin x="33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'[Диаграмма в Microsoft Office PowerPoint]Лист1'!$A$1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cat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63-40A6-AB19-0542F30CB694}"/>
            </c:ext>
          </c:extLst>
        </c:ser>
        <c:ser>
          <c:idx val="1"/>
          <c:order val="1"/>
          <c:tx>
            <c:strRef>
              <c:f>'[Диаграмма в Microsoft Office PowerPoint]Лист1'!$B$1</c:f>
              <c:strCache>
                <c:ptCount val="1"/>
                <c:pt idx="0">
                  <c:v>млн. руб.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1322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463-40A6-AB19-0542F30CB694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1187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463-40A6-AB19-0542F30CB6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'[Диаграмма в Microsoft Office PowerPoint]Лист1'!$B$2:$B$3</c:f>
              <c:numCache>
                <c:formatCode>General</c:formatCode>
                <c:ptCount val="2"/>
                <c:pt idx="0">
                  <c:v>356.1</c:v>
                </c:pt>
                <c:pt idx="1">
                  <c:v>304.60000000000002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63-40A6-AB19-0542F30CB6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1419520"/>
        <c:axId val="138560640"/>
      </c:barChart>
      <c:catAx>
        <c:axId val="131419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8560640"/>
        <c:crosses val="autoZero"/>
        <c:auto val="1"/>
        <c:lblAlgn val="ctr"/>
        <c:lblOffset val="100"/>
        <c:noMultiLvlLbl val="0"/>
      </c:catAx>
      <c:valAx>
        <c:axId val="1385606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141952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36773753280839777"/>
          <c:y val="3.6844925634295839E-2"/>
          <c:w val="0.24337357830271217"/>
          <c:h val="8.3717191601050067E-2"/>
        </c:manualLayout>
      </c:layout>
      <c:overlay val="0"/>
    </c:legend>
    <c:plotVisOnly val="1"/>
    <c:dispBlanksAs val="gap"/>
    <c:showDLblsOverMax val="0"/>
  </c:chart>
  <c:txPr>
    <a:bodyPr/>
    <a:lstStyle/>
    <a:p>
      <a:pPr algn="ctr">
        <a:defRPr lang="ru-RU" sz="1600" b="0" i="0" u="none" strike="noStrike" kern="1200" baseline="0">
          <a:solidFill>
            <a:prstClr val="black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0066"/>
            </a:solidFill>
          </c:spPr>
          <c:explosion val="15"/>
          <c:dPt>
            <c:idx val="0"/>
            <c:bubble3D val="0"/>
            <c:spPr>
              <a:solidFill>
                <a:srgbClr val="863BD9"/>
              </a:solidFill>
            </c:spPr>
            <c:extLst>
              <c:ext xmlns:c16="http://schemas.microsoft.com/office/drawing/2014/chart" uri="{C3380CC4-5D6E-409C-BE32-E72D297353CC}">
                <c16:uniqueId val="{00000001-EF1F-4ED5-AAA0-25C4EB7635DC}"/>
              </c:ext>
            </c:extLst>
          </c:dPt>
          <c:dLbls>
            <c:dLbl>
              <c:idx val="0"/>
              <c:layout>
                <c:manualLayout>
                  <c:x val="4.8470712556485968E-2"/>
                  <c:y val="0.102422618350863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F1F-4ED5-AAA0-25C4EB7635DC}"/>
                </c:ext>
              </c:extLst>
            </c:dLbl>
            <c:dLbl>
              <c:idx val="1"/>
              <c:layout>
                <c:manualLayout>
                  <c:x val="1.0252090852954312E-2"/>
                  <c:y val="-0.104543402284242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F1F-4ED5-AAA0-25C4EB7635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НИНД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0.74300000000000133</c:v>
                </c:pt>
                <c:pt idx="1">
                  <c:v>0.25700000000000001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F1F-4ED5-AAA0-25C4EB7635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11"/>
      </c:pieChart>
    </c:plotArea>
    <c:legend>
      <c:legendPos val="r"/>
      <c:layout>
        <c:manualLayout>
          <c:xMode val="edge"/>
          <c:yMode val="edge"/>
          <c:x val="0.69775166825435475"/>
          <c:y val="0.20527875788030342"/>
          <c:w val="0.29880960701507392"/>
          <c:h val="0.727483654119498"/>
        </c:manualLayout>
      </c:layout>
      <c:overlay val="0"/>
      <c:txPr>
        <a:bodyPr/>
        <a:lstStyle/>
        <a:p>
          <a:pPr>
            <a:defRPr sz="1200" b="1">
              <a:solidFill>
                <a:schemeClr val="tx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'[Диаграмма в Microsoft Office PowerPoint]Лист1'!$A$1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cat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82-4466-B710-71E84EDED791}"/>
            </c:ext>
          </c:extLst>
        </c:ser>
        <c:ser>
          <c:idx val="1"/>
          <c:order val="1"/>
          <c:tx>
            <c:strRef>
              <c:f>'[Диаграмма в Microsoft Office PowerPoint]Лист1'!$B$1</c:f>
              <c:strCache>
                <c:ptCount val="1"/>
                <c:pt idx="0">
                  <c:v>млн. руб.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'[Диаграмма в Microsoft Office PowerPoint]Лист1'!$B$2:$B$3</c:f>
              <c:numCache>
                <c:formatCode>General</c:formatCode>
                <c:ptCount val="2"/>
                <c:pt idx="0">
                  <c:v>356.1</c:v>
                </c:pt>
                <c:pt idx="1">
                  <c:v>304.60000000000002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82-4466-B710-71E84EDED7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9081216"/>
        <c:axId val="139082752"/>
      </c:barChart>
      <c:catAx>
        <c:axId val="139081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9082752"/>
        <c:crosses val="autoZero"/>
        <c:auto val="1"/>
        <c:lblAlgn val="ctr"/>
        <c:lblOffset val="100"/>
        <c:noMultiLvlLbl val="0"/>
      </c:catAx>
      <c:valAx>
        <c:axId val="139082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908121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36773753280839794"/>
          <c:y val="3.6844925634295811E-2"/>
          <c:w val="0.24337357830271217"/>
          <c:h val="8.3717191601050026E-2"/>
        </c:manualLayout>
      </c:layout>
      <c:overlay val="0"/>
    </c:legend>
    <c:plotVisOnly val="1"/>
    <c:dispBlanksAs val="gap"/>
    <c:showDLblsOverMax val="0"/>
  </c:chart>
  <c:txPr>
    <a:bodyPr/>
    <a:lstStyle/>
    <a:p>
      <a:pPr algn="ctr">
        <a:defRPr lang="ru-RU" sz="1600" b="0" i="0" u="none" strike="noStrike" kern="1200" baseline="0">
          <a:solidFill>
            <a:prstClr val="black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'[Диаграмма в Microsoft Office PowerPoint]Лист1'!$A$1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cat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6F-48E6-9C40-3602065B4C84}"/>
            </c:ext>
          </c:extLst>
        </c:ser>
        <c:ser>
          <c:idx val="1"/>
          <c:order val="1"/>
          <c:tx>
            <c:strRef>
              <c:f>'[Диаграмма в Microsoft Office PowerPoint]Лист1'!$B$1</c:f>
              <c:strCache>
                <c:ptCount val="1"/>
                <c:pt idx="0">
                  <c:v>млн. руб.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'[Диаграмма в Microsoft Office PowerPoint]Лист1'!$A$2:$A$3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'[Диаграмма в Microsoft Office PowerPoint]Лист1'!$B$2:$B$3</c:f>
              <c:numCache>
                <c:formatCode>General</c:formatCode>
                <c:ptCount val="2"/>
                <c:pt idx="0">
                  <c:v>254</c:v>
                </c:pt>
                <c:pt idx="1">
                  <c:v>236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6F-48E6-9C40-3602065B4C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9130368"/>
        <c:axId val="139131904"/>
      </c:barChart>
      <c:catAx>
        <c:axId val="139130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9131904"/>
        <c:crosses val="autoZero"/>
        <c:auto val="1"/>
        <c:lblAlgn val="ctr"/>
        <c:lblOffset val="100"/>
        <c:noMultiLvlLbl val="0"/>
      </c:catAx>
      <c:valAx>
        <c:axId val="1391319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91303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29829308836395457"/>
          <c:y val="0"/>
          <c:w val="0.19615135608048995"/>
          <c:h val="0.21797645086030987"/>
        </c:manualLayout>
      </c:layout>
      <c:overlay val="0"/>
    </c:legend>
    <c:plotVisOnly val="1"/>
    <c:dispBlanksAs val="gap"/>
    <c:showDLblsOverMax val="0"/>
  </c:chart>
  <c:txPr>
    <a:bodyPr/>
    <a:lstStyle/>
    <a:p>
      <a:pPr algn="ctr">
        <a:defRPr lang="ru-RU" sz="1600" b="0" i="0" u="none" strike="noStrike" kern="1200" baseline="0">
          <a:solidFill>
            <a:prstClr val="black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582776397612"/>
          <c:y val="7.0108861949420814E-2"/>
          <c:w val="0.71535113815862672"/>
          <c:h val="0.8898289312223389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ГОСУДАРСТВЕННАЯ ПОДДЕРЖКА АПК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D0FA-4350-A375-2025A77C0799}"/>
              </c:ext>
            </c:extLst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0FA-4350-A375-2025A77C0799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5-D0FA-4350-A375-2025A77C0799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бджет</c:v>
                </c:pt>
                <c:pt idx="1">
                  <c:v>Республиканский бюджет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15.8</c:v>
                </c:pt>
                <c:pt idx="1">
                  <c:v>32.9</c:v>
                </c:pt>
                <c:pt idx="2">
                  <c:v>0.65000000000000202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0FA-4350-A375-2025A77C07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5"/>
        <c:holeSize val="7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24315-C703-41B3-BC68-3A5CADCC20C4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3F88D-AAE7-4484-95C3-57190DD33B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330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3F88D-AAE7-4484-95C3-57190DD33B2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BE05-E4D5-4A40-9AB4-E6D0B4D53BCA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B12D-4890-4DA4-B6B8-7D1D2C0C1D3C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E9F29-059C-4215-A2BB-791CA8208C3B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DA04C-6CF3-44E5-A578-113B35E6E311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99D-1E12-423F-BE9F-BB0B5052B424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56BAB-A3D8-473B-B506-25F0C3B32CE4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E245-524C-4170-BC9B-A687569EE253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DD5-E3A0-4D0C-8822-D21C7E03D367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167E-BC68-4577-A9B9-34FDFDFBA885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C9D7-E85E-4E22-8D3C-8AFE55AC3B94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E76F1-96F9-4CE5-933B-F128E16BEFC1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352D31D-BC65-474F-A151-41D7E4322093}" type="datetime1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21\Downloads\attachment (58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763"/>
            <a:ext cx="12136326" cy="687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-4763"/>
            <a:ext cx="1003370" cy="1409308"/>
          </a:xfrm>
          <a:prstGeom prst="rect">
            <a:avLst/>
          </a:prstGeom>
        </p:spPr>
      </p:pic>
      <p:pic>
        <p:nvPicPr>
          <p:cNvPr id="1028" name="Picture 4" descr="D:\!работа\Итоги 2024\Год семь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044624" y="-387424"/>
            <a:ext cx="7639050" cy="7245424"/>
          </a:xfrm>
          <a:custGeom>
            <a:avLst/>
            <a:gdLst/>
            <a:ahLst/>
            <a:cxnLst/>
            <a:rect l="l" t="t" r="r" b="b"/>
            <a:pathLst>
              <a:path w="5448300" h="6858000">
                <a:moveTo>
                  <a:pt x="0" y="0"/>
                </a:moveTo>
                <a:lnTo>
                  <a:pt x="3513666" y="0"/>
                </a:lnTo>
                <a:lnTo>
                  <a:pt x="2861733" y="2548466"/>
                </a:lnTo>
                <a:lnTo>
                  <a:pt x="5448300" y="6853767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noFill/>
          </a:ln>
          <a:effectLst/>
        </p:spPr>
      </p:pic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grpSp>
        <p:nvGrpSpPr>
          <p:cNvPr id="16" name="Group 18">
            <a:extLst>
              <a:ext uri="{FF2B5EF4-FFF2-40B4-BE49-F238E27FC236}">
                <a16:creationId xmlns:a16="http://schemas.microsoft.com/office/drawing/2014/main" id="{DE6174AD-DBB0-43E6-98C2-738DB3A152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15816" y="-4763"/>
            <a:ext cx="5058196" cy="6862763"/>
            <a:chOff x="2885654" y="-4763"/>
            <a:chExt cx="5058196" cy="6862763"/>
          </a:xfrm>
          <a:solidFill>
            <a:schemeClr val="accent5">
              <a:lumMod val="50000"/>
            </a:schemeClr>
          </a:solidFill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50A59800-3661-4778-9D8A-F816C85C41D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7A810977-C816-4698-B7E7-0E6BDED794A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85654" y="-4763"/>
              <a:ext cx="1078334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181E4B1B-2437-4A14-8927-817FC7AED67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3F98AD26-9FF7-44EA-B876-9C857F8ED97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32EBB12A-A9CE-446F-9462-15DAC0D0FA5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85925599-F99B-48E5-A384-76136C0818B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4" name="Полилиния 23"/>
          <p:cNvSpPr/>
          <p:nvPr/>
        </p:nvSpPr>
        <p:spPr>
          <a:xfrm>
            <a:off x="5489736" y="4634363"/>
            <a:ext cx="4968552" cy="2232248"/>
          </a:xfrm>
          <a:custGeom>
            <a:avLst/>
            <a:gdLst>
              <a:gd name="connsiteX0" fmla="*/ 0 w 3136307"/>
              <a:gd name="connsiteY0" fmla="*/ 17091 h 2375731"/>
              <a:gd name="connsiteX1" fmla="*/ 8546 w 3136307"/>
              <a:gd name="connsiteY1" fmla="*/ 2375731 h 2375731"/>
              <a:gd name="connsiteX2" fmla="*/ 3136307 w 3136307"/>
              <a:gd name="connsiteY2" fmla="*/ 2375731 h 2375731"/>
              <a:gd name="connsiteX3" fmla="*/ 2256090 w 3136307"/>
              <a:gd name="connsiteY3" fmla="*/ 0 h 2375731"/>
              <a:gd name="connsiteX4" fmla="*/ 0 w 3136307"/>
              <a:gd name="connsiteY4" fmla="*/ 17091 h 2375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6307" h="2375731">
                <a:moveTo>
                  <a:pt x="0" y="17091"/>
                </a:moveTo>
                <a:cubicBezTo>
                  <a:pt x="2849" y="803304"/>
                  <a:pt x="5697" y="1589518"/>
                  <a:pt x="8546" y="2375731"/>
                </a:cubicBezTo>
                <a:lnTo>
                  <a:pt x="3136307" y="2375731"/>
                </a:lnTo>
                <a:lnTo>
                  <a:pt x="2256090" y="0"/>
                </a:lnTo>
                <a:lnTo>
                  <a:pt x="0" y="17091"/>
                </a:lnTo>
                <a:close/>
              </a:path>
            </a:pathLst>
          </a:custGeom>
          <a:solidFill>
            <a:schemeClr val="accent1">
              <a:alpha val="69000"/>
            </a:schemeClr>
          </a:solidFill>
          <a:ln>
            <a:noFill/>
          </a:ln>
          <a:effectLst>
            <a:outerShdw blurRad="317500" dir="19380000" algn="bl" rotWithShape="0">
              <a:schemeClr val="bg1">
                <a:alpha val="5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r>
              <a:rPr lang="ru-RU" sz="4400" dirty="0">
                <a:latin typeface="Arial" pitchFamily="34" charset="0"/>
                <a:cs typeface="Arial" pitchFamily="34" charset="0"/>
              </a:rPr>
              <a:t>     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Бюджет для граждан </a:t>
            </a:r>
            <a:r>
              <a:rPr lang="ru-RU" sz="4400" b="1" dirty="0">
                <a:latin typeface="Arial" pitchFamily="34" charset="0"/>
                <a:cs typeface="Arial" pitchFamily="34" charset="0"/>
              </a:rPr>
              <a:t>к Решению о бюджете от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25 </a:t>
            </a:r>
            <a:r>
              <a:rPr lang="ru-RU" sz="4400" b="1" dirty="0">
                <a:latin typeface="Arial" pitchFamily="34" charset="0"/>
                <a:cs typeface="Arial" pitchFamily="34" charset="0"/>
              </a:rPr>
              <a:t>декабря 2023 года №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5/3 </a:t>
            </a:r>
            <a:r>
              <a:rPr lang="ru-RU" sz="4400" b="1" dirty="0">
                <a:latin typeface="Arial" pitchFamily="34" charset="0"/>
                <a:cs typeface="Arial" pitchFamily="34" charset="0"/>
              </a:rPr>
              <a:t>«О бюджете муниципального образования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4400" b="1" dirty="0" err="1" smtClean="0">
                <a:latin typeface="Arial" pitchFamily="34" charset="0"/>
                <a:cs typeface="Arial" pitchFamily="34" charset="0"/>
              </a:rPr>
              <a:t>Еравнинский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>
                <a:latin typeface="Arial" pitchFamily="34" charset="0"/>
                <a:cs typeface="Arial" pitchFamily="34" charset="0"/>
              </a:rPr>
              <a:t>район» на 2024 год и плановый период 2025 и 2026 годов»</a:t>
            </a:r>
          </a:p>
        </p:txBody>
      </p:sp>
    </p:spTree>
    <p:extLst>
      <p:ext uri="{BB962C8B-B14F-4D97-AF65-F5344CB8AC3E}">
        <p14:creationId xmlns:p14="http://schemas.microsoft.com/office/powerpoint/2010/main" val="192427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32" y="113284"/>
            <a:ext cx="596782" cy="751122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331640" y="332656"/>
            <a:ext cx="7056792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85214" y="332656"/>
            <a:ext cx="15878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85756" y="459227"/>
            <a:ext cx="3589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МАЛОЕ ПРЕДПРИНИМАТЕЛЬСТВО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5175" y="1177473"/>
            <a:ext cx="6483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ФОНД ПОДДЕРЖКИ МАЛОГО ПРЕДПРИНИМАТЕЛЬСТВА ЕРАВНИНСКОГО РАЙОНА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0514" y="1571613"/>
            <a:ext cx="1748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01.12.2024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г. выдано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5226" y="1326738"/>
            <a:ext cx="20485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1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микрозаймов</a:t>
            </a:r>
            <a:endParaRPr lang="ru-RU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55351" y="1733581"/>
            <a:ext cx="1120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сумму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24530" y="1358757"/>
            <a:ext cx="25539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16,95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млн. руб.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0829" y="5368723"/>
            <a:ext cx="4418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Активы фонда на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01.12.2024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г. составили: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92080" y="5085184"/>
            <a:ext cx="22060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29,4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млн. руб.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2780928"/>
            <a:ext cx="4766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т.ч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приобретение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внеоборотных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средств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1997" y="2497358"/>
            <a:ext cx="10422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9,5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49142" y="2780928"/>
            <a:ext cx="1066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млн. руб.</a:t>
            </a:r>
          </a:p>
        </p:txBody>
      </p:sp>
      <p:sp>
        <p:nvSpPr>
          <p:cNvPr id="21" name="AutoShape 2" descr="attachment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4" descr="attachment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6" descr="attachment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95536" y="4149080"/>
            <a:ext cx="47669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приобретение оборотных средств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11997" y="3865510"/>
            <a:ext cx="1385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7,45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49142" y="4149080"/>
            <a:ext cx="1066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140806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Перечень муниципальных программ МО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Еравнинский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район»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399549"/>
              </p:ext>
            </p:extLst>
          </p:nvPr>
        </p:nvGraphicFramePr>
        <p:xfrm>
          <a:off x="503548" y="1628800"/>
          <a:ext cx="8028892" cy="4792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2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Организация </a:t>
                      </a:r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общественного порядка и повышение безопасности дорожного движения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Увеличение производства и повышение качества кормов за счет расширения посевов многолетних трав в </a:t>
                      </a:r>
                      <a:r>
                        <a:rPr lang="ru-RU" sz="11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Еравнинском</a:t>
                      </a:r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районе Республики Бурятия</a:t>
                      </a:r>
                    </a:p>
                    <a:p>
                      <a:pPr algn="l" fontAlgn="ctr"/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Развитие животноводства в </a:t>
                      </a:r>
                      <a:r>
                        <a:rPr lang="ru-RU" sz="11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Еравнинском</a:t>
                      </a:r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районе</a:t>
                      </a:r>
                    </a:p>
                    <a:p>
                      <a:pPr algn="l" fontAlgn="t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Дорожный фонд </a:t>
                      </a:r>
                      <a:r>
                        <a:rPr lang="ru-RU" sz="11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Еравнинского</a:t>
                      </a:r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района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Развитие образования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Чистая вода </a:t>
                      </a:r>
                      <a:r>
                        <a:rPr lang="ru-RU" sz="11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Еравнинского</a:t>
                      </a:r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района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9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Повышение эффективности управления муниципальными финансами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94973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Информационная политика муниципального образования «</a:t>
                      </a:r>
                      <a:r>
                        <a:rPr lang="ru-RU" sz="11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Еравнинский</a:t>
                      </a:r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район»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724585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Совершенствование муниципального управления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49525310"/>
                  </a:ext>
                </a:extLst>
              </a:tr>
              <a:tr h="141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Безопасность жизнедеятельности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104114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Охрана окружающей среды </a:t>
                      </a:r>
                      <a:r>
                        <a:rPr lang="ru-RU" sz="12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Еравнинского</a:t>
                      </a:r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района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66123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466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395089"/>
              </p:ext>
            </p:extLst>
          </p:nvPr>
        </p:nvGraphicFramePr>
        <p:xfrm>
          <a:off x="467544" y="764704"/>
          <a:ext cx="8028892" cy="57971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2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Развитие физической культуры, спорта и молодежной политики в </a:t>
                      </a:r>
                      <a:r>
                        <a:rPr lang="ru-RU" sz="11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Еравнинском</a:t>
                      </a:r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районе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8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Культура </a:t>
                      </a:r>
                      <a:r>
                        <a:rPr lang="ru-RU" sz="11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Еравны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Развитие имущественных и земельных отношений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Организация общественных работ для трудоустройства безработных граждан, в том числе испытывающих трудности в поиске работы, временной занятости несовершеннолетних граждан в возрасте от 14 до 18 лет по  </a:t>
                      </a:r>
                      <a:r>
                        <a:rPr lang="ru-RU" sz="11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Еравнинскому</a:t>
                      </a:r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 району 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Формирование комфортной городской среды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4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Комплексное  развитие сельских территорий муниципального образования "</a:t>
                      </a:r>
                      <a:r>
                        <a:rPr lang="ru-RU" sz="11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Еравнинский</a:t>
                      </a:r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район"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Укрепление общественного здоровья в муниципальном образовании "</a:t>
                      </a:r>
                      <a:r>
                        <a:rPr lang="ru-RU" sz="12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Еравнинский</a:t>
                      </a:r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район"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503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Поддержка малого и среднего предпринимательства в </a:t>
                      </a:r>
                      <a:r>
                        <a:rPr lang="ru-RU" sz="12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Еравнинском</a:t>
                      </a:r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районе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7413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Развитие туризма и благоустройство мест массового отдыха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3704236"/>
                  </a:ext>
                </a:extLst>
              </a:tr>
              <a:tr h="273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21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Профилактика терроризма и экстремизма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Еравнинский</a:t>
                      </a:r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район»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31897718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935779"/>
                  </a:ext>
                </a:extLst>
              </a:tr>
              <a:tr h="171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Энергосбережение и повышение </a:t>
                      </a:r>
                      <a:r>
                        <a:rPr lang="ru-RU" sz="12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энергоэффективности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09440557"/>
                  </a:ext>
                </a:extLst>
              </a:tr>
              <a:tr h="13835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Комплексные меры противодействия злоупотреблению наркотическими средствами и их незаконному обороту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25237223"/>
                  </a:ext>
                </a:extLst>
              </a:tr>
              <a:tr h="1349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62424513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891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Профилактика безнадзорности и правонарушений несовершеннолетних в </a:t>
                      </a:r>
                      <a:r>
                        <a:rPr lang="ru-RU" sz="12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Еравнинском</a:t>
                      </a:r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районе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5315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118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32" y="113284"/>
            <a:ext cx="596782" cy="751122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331640" y="332656"/>
            <a:ext cx="7056792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85214" y="332656"/>
            <a:ext cx="15878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276636" y="2852936"/>
            <a:ext cx="5166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СПАСИБО ЗА ВНИМАНИЕ!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4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Маша Плэтика\решение о бюджете на 2017-2019 год\budget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643182"/>
            <a:ext cx="2656315" cy="18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910" y="6215082"/>
            <a:ext cx="8143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9410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/>
        </p:nvSpPr>
        <p:spPr bwMode="auto">
          <a:xfrm>
            <a:off x="6877050" y="609838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24C38D-3B32-49FE-9256-7AF529556865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676400" y="302418"/>
            <a:ext cx="60975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9738" y="758030"/>
            <a:ext cx="1636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семьи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2686844" y="884235"/>
            <a:ext cx="750888" cy="3175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730750" y="823118"/>
            <a:ext cx="0" cy="936625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841321" y="892967"/>
            <a:ext cx="782637" cy="3683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062288" y="1687407"/>
            <a:ext cx="3197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Бюджеты публично-правовых образований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706394" y="986629"/>
            <a:ext cx="243760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организаций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043" y="1628800"/>
            <a:ext cx="2443163" cy="24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3710780"/>
            <a:ext cx="256698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175" y="3720305"/>
            <a:ext cx="27701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86256"/>
            <a:ext cx="2000264" cy="117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5792788" y="2631280"/>
            <a:ext cx="781050" cy="719138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721225" y="2631280"/>
            <a:ext cx="0" cy="863600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2857500" y="2631280"/>
            <a:ext cx="781050" cy="792163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-28575" y="5152230"/>
            <a:ext cx="2886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327400" y="5091905"/>
            <a:ext cx="28860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субъектов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(региональные бюджеты, бюджеты территориальных фондов ОМС)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407944" y="5522356"/>
            <a:ext cx="258762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муниципальных образований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(местные бюджеты)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8106" y="804292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3262313" y="2531268"/>
            <a:ext cx="2808287" cy="0"/>
          </a:xfrm>
          <a:prstGeom prst="line">
            <a:avLst/>
          </a:prstGeom>
          <a:noFill/>
          <a:ln w="44450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118393"/>
            <a:ext cx="2205038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384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1763" y="270669"/>
            <a:ext cx="89154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Доходы бюджета МО «</a:t>
            </a:r>
            <a:r>
              <a:rPr lang="ru-RU" sz="1800" b="1" dirty="0" err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Еравнинский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район»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76200" y="921544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Доходы бюджета МО образуются за счет налоговых и неналоговых доходов, а также за счет безвозмездных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поступлений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626225" y="6130131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FEE190-09A7-41B4-9F42-C33951963DC7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76200" y="816201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344628" y="2170646"/>
            <a:ext cx="2341562" cy="1096963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7030A0"/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/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3498" y="3916102"/>
            <a:ext cx="2543175" cy="2670175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19215" y="3947059"/>
            <a:ext cx="2589213" cy="2608262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Неналоговые доходы – поступления от уплаты пошлин и сборов, установленных законодательством РФ, штрафов за нарушение законодательства, доходов от использования и продажи имущества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38204" y="3916102"/>
            <a:ext cx="2752725" cy="2644775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Безвозмездные поступления - это финансовая помощь из бюджетов других уровней (межбюджетные трансферты), от физических и юридических лиц</a:t>
            </a:r>
            <a:r>
              <a:rPr lang="ru-RU" altLang="ru-RU" sz="16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2313247">
            <a:off x="5852878" y="2869146"/>
            <a:ext cx="2047875" cy="676275"/>
          </a:xfrm>
          <a:prstGeom prst="curvedDownArrow">
            <a:avLst>
              <a:gd name="adj1" fmla="val 49208"/>
              <a:gd name="adj2" fmla="val 96397"/>
              <a:gd name="adj3" fmla="val 83417"/>
            </a:avLst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285640" y="2808821"/>
            <a:ext cx="1790700" cy="749300"/>
          </a:xfrm>
          <a:prstGeom prst="curvedUpArrow">
            <a:avLst>
              <a:gd name="adj1" fmla="val 33834"/>
              <a:gd name="adj2" fmla="val 72801"/>
              <a:gd name="adj3" fmla="val 74671"/>
            </a:avLst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184415" y="3354921"/>
            <a:ext cx="766763" cy="569913"/>
          </a:xfrm>
          <a:prstGeom prst="downArrow">
            <a:avLst>
              <a:gd name="adj1" fmla="val 50000"/>
              <a:gd name="adj2" fmla="val 25000"/>
            </a:avLst>
          </a:prstGeom>
          <a:noFill/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599601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82563" y="321469"/>
            <a:ext cx="7733955" cy="36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Межбюджетные трансферты </a:t>
            </a:r>
            <a:endParaRPr lang="en-US" sz="1800" b="1" dirty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defRPr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(безвозмездные поступления) 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530029" y="1018354"/>
            <a:ext cx="7733955" cy="63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Межбюджетные трансферты (безвозмездные поступления) - это средства одного бюджета бюджетной системы РФ, перечисляемые другому бюджету бюджетной системы РФ.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731000" y="6079331"/>
            <a:ext cx="2005100" cy="4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22411A-ABAC-4393-B26F-D7F6AE5A82BD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82355" y="867569"/>
            <a:ext cx="7984593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4188" y="2301081"/>
            <a:ext cx="6056613" cy="32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381373" y="2000988"/>
            <a:ext cx="2031265" cy="102218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/>
              <a:t>Формы межбюджетных трансфертов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84188" y="3423445"/>
            <a:ext cx="1908345" cy="2405061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Дотации - 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40075" y="3369468"/>
            <a:ext cx="2582117" cy="33719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sz="1400" dirty="0"/>
          </a:p>
          <a:p>
            <a:pPr algn="ctr" eaLnBrk="1" hangingPunct="1">
              <a:defRPr/>
            </a:pPr>
            <a:r>
              <a:rPr lang="ru-RU" sz="1400" dirty="0"/>
              <a:t>Субвенции - бюджетные средства, предоставляемые бюджету другого уровня бюджетной системы РФ в целях финансового обеспечения расходных обязательств субъектов РФ и (или) муниципальных образований, возникающих при выполнении полномочий РФ,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ctr" eaLnBrk="1" hangingPunct="1">
              <a:defRPr/>
            </a:pPr>
            <a:endParaRPr lang="ru-RU" sz="1400" b="1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453188" y="3398044"/>
            <a:ext cx="2367284" cy="243046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Субсидии - бюджетные средства, предоставляемые бюджету другого уровня бюджетной системы РФ, в целях </a:t>
            </a:r>
            <a:r>
              <a:rPr lang="ru-RU" sz="1400" dirty="0" err="1"/>
              <a:t>софинансирования</a:t>
            </a:r>
            <a:r>
              <a:rPr lang="ru-RU" sz="1400" dirty="0"/>
              <a:t> расходных обязательств, возникающих при выполнении полномочий органов местного самоуправления по вопросам местного значения 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354273" y="2228976"/>
            <a:ext cx="1620218" cy="958448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049540" y="3023173"/>
            <a:ext cx="665153" cy="346295"/>
          </a:xfrm>
          <a:prstGeom prst="downArrow">
            <a:avLst>
              <a:gd name="adj1" fmla="val 50000"/>
              <a:gd name="adj2" fmla="val 25000"/>
            </a:avLst>
          </a:prstGeom>
          <a:noFill/>
          <a:ln w="158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2313247">
            <a:off x="6129846" y="2189151"/>
            <a:ext cx="1762341" cy="89548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2397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32" y="113284"/>
            <a:ext cx="596782" cy="75112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cxnSp>
        <p:nvCxnSpPr>
          <p:cNvPr id="9" name="Прямая соединительная линия 8"/>
          <p:cNvCxnSpPr/>
          <p:nvPr/>
        </p:nvCxnSpPr>
        <p:spPr>
          <a:xfrm>
            <a:off x="1331640" y="332656"/>
            <a:ext cx="7056792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85214" y="332656"/>
            <a:ext cx="15878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47664" y="467380"/>
            <a:ext cx="573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ДОХОДНАЯ ЧАСТЬ КОНСОЛИДИРОВАННОГО БЮДЖЕТА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9344" y="3966053"/>
            <a:ext cx="3552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89,8%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к уровню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01.01.2024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года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380" y="1965347"/>
            <a:ext cx="2827681" cy="1889833"/>
          </a:xfrm>
          <a:prstGeom prst="rect">
            <a:avLst/>
          </a:prstGeom>
        </p:spPr>
      </p:pic>
      <p:sp>
        <p:nvSpPr>
          <p:cNvPr id="8" name="Равнобедренный треугольник 7"/>
          <p:cNvSpPr/>
          <p:nvPr/>
        </p:nvSpPr>
        <p:spPr>
          <a:xfrm>
            <a:off x="4572000" y="3933056"/>
            <a:ext cx="288032" cy="576064"/>
          </a:xfrm>
          <a:prstGeom prst="triangle">
            <a:avLst/>
          </a:prstGeom>
          <a:solidFill>
            <a:srgbClr val="92D050"/>
          </a:solidFill>
          <a:ln>
            <a:noFill/>
          </a:ln>
          <a:scene3d>
            <a:camera prst="orthographicFront">
              <a:rot lat="132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179512" y="1196752"/>
          <a:ext cx="457200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8988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32" y="113284"/>
            <a:ext cx="596782" cy="751122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331640" y="332656"/>
            <a:ext cx="7056792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85214" y="332656"/>
            <a:ext cx="15878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47664" y="467380"/>
            <a:ext cx="4184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НАЛОГОВЫЕ И НЕНАЛОГОВЫЕ ДОХОДЫ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61101" y="249289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85,5%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к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уровню 01.12.2023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года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525" y="1743761"/>
            <a:ext cx="1127376" cy="732794"/>
          </a:xfrm>
          <a:prstGeom prst="rect">
            <a:avLst/>
          </a:prstGeom>
        </p:spPr>
      </p:pic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579260881"/>
              </p:ext>
            </p:extLst>
          </p:nvPr>
        </p:nvGraphicFramePr>
        <p:xfrm>
          <a:off x="755576" y="4005064"/>
          <a:ext cx="3384376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342745" y="4941167"/>
            <a:ext cx="3852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Удельный вес налоговых и неналоговых доходов в общем объеме доходов составил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25,7%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525" y="4210692"/>
            <a:ext cx="1123810" cy="73047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179512" y="1196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Равнобедренный треугольник 16"/>
          <p:cNvSpPr/>
          <p:nvPr/>
        </p:nvSpPr>
        <p:spPr>
          <a:xfrm>
            <a:off x="5004048" y="2420888"/>
            <a:ext cx="288032" cy="576064"/>
          </a:xfrm>
          <a:prstGeom prst="triangle">
            <a:avLst/>
          </a:prstGeom>
          <a:solidFill>
            <a:srgbClr val="92D050"/>
          </a:solidFill>
          <a:ln>
            <a:noFill/>
          </a:ln>
          <a:scene3d>
            <a:camera prst="orthographicFront">
              <a:rot lat="132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32" y="113284"/>
            <a:ext cx="596782" cy="751122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331640" y="332656"/>
            <a:ext cx="7056792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85214" y="332656"/>
            <a:ext cx="15878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47664" y="467380"/>
            <a:ext cx="407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НАЛОГ НА ДОХОДЫ ФИЗИЧЕСКИХ ЛИЦ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4560155"/>
            <a:ext cx="57714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Это связано с ранее проведенной работой Администрацией района по постановке на налоговый учет обособленных подразделений крупных подрядных организаций, работающих на территории района. Основными плательщиками у нас являются: ООО «Озерное», подрядные организации, ООО «</a:t>
            </a:r>
            <a:r>
              <a:rPr lang="ru-RU" sz="1600" b="1" dirty="0" err="1">
                <a:solidFill>
                  <a:schemeClr val="tx2">
                    <a:lumMod val="50000"/>
                  </a:schemeClr>
                </a:solidFill>
              </a:rPr>
              <a:t>Эгитинский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 ГОК Плюс», ООО «Сосново-Озерский </a:t>
            </a:r>
            <a:r>
              <a:rPr lang="ru-RU" sz="1600" b="1" dirty="0" err="1">
                <a:solidFill>
                  <a:schemeClr val="tx2">
                    <a:lumMod val="50000"/>
                  </a:schemeClr>
                </a:solidFill>
              </a:rPr>
              <a:t>Рабкооп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» и бюджетные учреждения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2420888"/>
            <a:ext cx="3221121" cy="1944216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3851920" y="980728"/>
          <a:ext cx="511256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90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32" y="113284"/>
            <a:ext cx="596782" cy="751122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331640" y="332656"/>
            <a:ext cx="7056792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85214" y="332656"/>
            <a:ext cx="15878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07409" y="474998"/>
            <a:ext cx="3788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АГРОПРОМЫШЛЕННЫЙ КОМПЛЕКС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98382939"/>
              </p:ext>
            </p:extLst>
          </p:nvPr>
        </p:nvGraphicFramePr>
        <p:xfrm>
          <a:off x="2856566" y="2033870"/>
          <a:ext cx="3154613" cy="253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44795" y="2932566"/>
            <a:ext cx="13805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Arial Black" pitchFamily="34" charset="0"/>
              </a:rPr>
              <a:t>50,9</a:t>
            </a:r>
            <a:endParaRPr lang="ru-RU" sz="4000" dirty="0">
              <a:latin typeface="Arial Black" pitchFamily="34" charset="0"/>
            </a:endParaRPr>
          </a:p>
          <a:p>
            <a:pPr algn="ctr"/>
            <a:r>
              <a:rPr lang="ru-RU" sz="1200" dirty="0">
                <a:latin typeface="Arial" pitchFamily="34" charset="0"/>
                <a:cs typeface="Arial" pitchFamily="34" charset="0"/>
              </a:rPr>
              <a:t>млн. руб.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21526" y="1092354"/>
            <a:ext cx="4652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ГОСУДАРСТВЕННАЯ ПОДДЕРЖКА АПК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0107" y="2932566"/>
            <a:ext cx="2549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Республиканский бюджет</a:t>
            </a:r>
          </a:p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9,2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sz="1200" b="1" dirty="0">
                <a:solidFill>
                  <a:srgbClr val="00B0F0"/>
                </a:solidFill>
              </a:rPr>
              <a:t>млн. руб</a:t>
            </a:r>
            <a:r>
              <a:rPr lang="ru-RU" sz="1200" b="1" dirty="0" smtClean="0">
                <a:solidFill>
                  <a:srgbClr val="00B0F0"/>
                </a:solidFill>
              </a:rPr>
              <a:t>.</a:t>
            </a:r>
          </a:p>
          <a:p>
            <a:pPr algn="ctr"/>
            <a:r>
              <a:rPr lang="ru-RU" sz="1200" b="1" dirty="0">
                <a:solidFill>
                  <a:srgbClr val="00B0F0"/>
                </a:solidFill>
              </a:rPr>
              <a:t>(в </a:t>
            </a:r>
            <a:r>
              <a:rPr lang="ru-RU" sz="1200" b="1" dirty="0" smtClean="0">
                <a:solidFill>
                  <a:srgbClr val="00B0F0"/>
                </a:solidFill>
              </a:rPr>
              <a:t>2023 </a:t>
            </a:r>
            <a:r>
              <a:rPr lang="ru-RU" sz="1200" b="1" dirty="0">
                <a:solidFill>
                  <a:srgbClr val="00B0F0"/>
                </a:solidFill>
              </a:rPr>
              <a:t>г. – </a:t>
            </a:r>
            <a:r>
              <a:rPr lang="ru-RU" sz="1200" b="1" dirty="0" smtClean="0">
                <a:solidFill>
                  <a:srgbClr val="00B0F0"/>
                </a:solidFill>
              </a:rPr>
              <a:t>15,8 </a:t>
            </a:r>
            <a:r>
              <a:rPr lang="ru-RU" sz="1200" b="1" dirty="0">
                <a:solidFill>
                  <a:srgbClr val="00B0F0"/>
                </a:solidFill>
              </a:rPr>
              <a:t>млн. руб</a:t>
            </a:r>
            <a:r>
              <a:rPr lang="ru-RU" sz="1200" b="1" dirty="0" smtClean="0">
                <a:solidFill>
                  <a:srgbClr val="00B0F0"/>
                </a:solidFill>
              </a:rPr>
              <a:t>.)</a:t>
            </a:r>
            <a:endParaRPr lang="ru-RU" sz="12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99403" y="3232463"/>
            <a:ext cx="2218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Федеральный бюджет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35,7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</a:rPr>
              <a:t>млн. руб</a:t>
            </a: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</a:p>
          <a:p>
            <a:pPr algn="ctr"/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(в 2023 г. – 32,9 млн. руб.)</a:t>
            </a:r>
            <a:endParaRPr lang="ru-RU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6143" y="4501689"/>
            <a:ext cx="1946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Местный бюджет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6,0 </a:t>
            </a:r>
            <a:r>
              <a:rPr lang="ru-RU" sz="1200" b="1" dirty="0">
                <a:solidFill>
                  <a:srgbClr val="7030A0"/>
                </a:solidFill>
              </a:rPr>
              <a:t>млн. руб</a:t>
            </a:r>
            <a:r>
              <a:rPr lang="ru-RU" sz="1200" b="1" dirty="0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1200" b="1" dirty="0">
                <a:solidFill>
                  <a:srgbClr val="7030A0"/>
                </a:solidFill>
              </a:rPr>
              <a:t>(в </a:t>
            </a:r>
            <a:r>
              <a:rPr lang="ru-RU" sz="1200" b="1" dirty="0" smtClean="0">
                <a:solidFill>
                  <a:srgbClr val="7030A0"/>
                </a:solidFill>
              </a:rPr>
              <a:t>2023 </a:t>
            </a:r>
            <a:r>
              <a:rPr lang="ru-RU" sz="1200" b="1" dirty="0">
                <a:solidFill>
                  <a:srgbClr val="7030A0"/>
                </a:solidFill>
              </a:rPr>
              <a:t>г. – </a:t>
            </a:r>
            <a:r>
              <a:rPr lang="ru-RU" sz="1200" b="1" dirty="0" smtClean="0">
                <a:solidFill>
                  <a:srgbClr val="7030A0"/>
                </a:solidFill>
              </a:rPr>
              <a:t>4,4 </a:t>
            </a:r>
            <a:r>
              <a:rPr lang="ru-RU" sz="1200" b="1" dirty="0">
                <a:solidFill>
                  <a:srgbClr val="7030A0"/>
                </a:solidFill>
              </a:rPr>
              <a:t>млн. руб</a:t>
            </a:r>
            <a:r>
              <a:rPr lang="ru-RU" sz="1200" b="1" dirty="0" smtClean="0">
                <a:solidFill>
                  <a:srgbClr val="7030A0"/>
                </a:solidFill>
              </a:rPr>
              <a:t>.)</a:t>
            </a:r>
            <a:endParaRPr lang="ru-RU" sz="1200" b="1" dirty="0">
              <a:solidFill>
                <a:srgbClr val="7030A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46" y="4304249"/>
            <a:ext cx="1440160" cy="936104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6" name="Выноска 2 15"/>
          <p:cNvSpPr/>
          <p:nvPr/>
        </p:nvSpPr>
        <p:spPr>
          <a:xfrm>
            <a:off x="5554023" y="1727584"/>
            <a:ext cx="1907234" cy="803321"/>
          </a:xfrm>
          <a:prstGeom prst="borderCallout2">
            <a:avLst>
              <a:gd name="adj1" fmla="val 15852"/>
              <a:gd name="adj2" fmla="val 405"/>
              <a:gd name="adj3" fmla="val 18750"/>
              <a:gd name="adj4" fmla="val -16667"/>
              <a:gd name="adj5" fmla="val 112500"/>
              <a:gd name="adj6" fmla="val -4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554023" y="1806078"/>
            <a:ext cx="2023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95,6 % к 2023 г. (53,1 млн. руб.)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848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20689</TotalTime>
  <Words>774</Words>
  <Application>Microsoft Office PowerPoint</Application>
  <PresentationFormat>Экран (4:3)</PresentationFormat>
  <Paragraphs>132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Arial Black</vt:lpstr>
      <vt:lpstr>Arial Narrow</vt:lpstr>
      <vt:lpstr>Bookman Old Style</vt:lpstr>
      <vt:lpstr>Calibri</vt:lpstr>
      <vt:lpstr>Century Gothic</vt:lpstr>
      <vt:lpstr>Courier New</vt:lpstr>
      <vt:lpstr>Palatino Linotype</vt:lpstr>
      <vt:lpstr>Times New Roman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Бадмаев Ринчин Викторович</cp:lastModifiedBy>
  <cp:revision>682</cp:revision>
  <cp:lastPrinted>2024-12-23T00:06:23Z</cp:lastPrinted>
  <dcterms:created xsi:type="dcterms:W3CDTF">2022-04-06T13:28:25Z</dcterms:created>
  <dcterms:modified xsi:type="dcterms:W3CDTF">2025-04-02T09:57:35Z</dcterms:modified>
</cp:coreProperties>
</file>